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3" d="100"/>
          <a:sy n="73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1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1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8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2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0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2/16/2024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72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m-KrSqy1E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New York City Streets">
            <a:extLst>
              <a:ext uri="{FF2B5EF4-FFF2-40B4-BE49-F238E27FC236}">
                <a16:creationId xmlns:a16="http://schemas.microsoft.com/office/drawing/2014/main" id="{357B8BAC-618E-CAA5-BDE0-AF7C3C550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D3B17-159B-EF5C-9126-F25926421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The Case of Urban Growth Boundaries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FEFF2-E6D9-E2E1-BA6B-9451B61D9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PPA Spring 2024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22556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22C1-EAC4-809C-9566-71B08494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Densification Happens without UGBs</a:t>
            </a:r>
          </a:p>
        </p:txBody>
      </p:sp>
      <p:pic>
        <p:nvPicPr>
          <p:cNvPr id="3074" name="Picture 2" descr="Sustainability 06 03975 g001">
            <a:extLst>
              <a:ext uri="{FF2B5EF4-FFF2-40B4-BE49-F238E27FC236}">
                <a16:creationId xmlns:a16="http://schemas.microsoft.com/office/drawing/2014/main" id="{A9A0ABD9-03A0-71ED-C675-E0590E75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2295993"/>
            <a:ext cx="4424099" cy="242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stainability 06 03975 g002">
            <a:extLst>
              <a:ext uri="{FF2B5EF4-FFF2-40B4-BE49-F238E27FC236}">
                <a16:creationId xmlns:a16="http://schemas.microsoft.com/office/drawing/2014/main" id="{331479D7-076B-6CD9-56F0-FE418C934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82" y="2362773"/>
            <a:ext cx="6911223" cy="22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379EE-A563-0301-1376-042B975704A4}"/>
              </a:ext>
            </a:extLst>
          </p:cNvPr>
          <p:cNvSpPr txBox="1"/>
          <p:nvPr/>
        </p:nvSpPr>
        <p:spPr>
          <a:xfrm>
            <a:off x="345990" y="649287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www.mdpi.com</a:t>
            </a:r>
            <a:r>
              <a:rPr lang="en-US" dirty="0"/>
              <a:t>/2071-1050/6/6/3975</a:t>
            </a:r>
          </a:p>
        </p:txBody>
      </p:sp>
    </p:spTree>
    <p:extLst>
      <p:ext uri="{BB962C8B-B14F-4D97-AF65-F5344CB8AC3E}">
        <p14:creationId xmlns:p14="http://schemas.microsoft.com/office/powerpoint/2010/main" val="412127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6946-DED0-668C-B6C8-23817829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3859-C4E4-D09C-3CE9-5B3BD2E1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ustainability 06 03975 g003">
            <a:extLst>
              <a:ext uri="{FF2B5EF4-FFF2-40B4-BE49-F238E27FC236}">
                <a16:creationId xmlns:a16="http://schemas.microsoft.com/office/drawing/2014/main" id="{A9A9BC78-AFC2-8050-4D8F-9BDD85FA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0"/>
            <a:ext cx="1055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2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E693-5BC8-8D5D-41E1-1908F43D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evaluate the 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F8925-02FA-D224-40E2-533CE3C3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3143119" cy="1012168"/>
          </a:xfrm>
        </p:spPr>
        <p:txBody>
          <a:bodyPr>
            <a:normAutofit fontScale="92500"/>
          </a:bodyPr>
          <a:lstStyle/>
          <a:p>
            <a:r>
              <a:rPr lang="en-US" dirty="0"/>
              <a:t>Bid-Rent Model</a:t>
            </a:r>
          </a:p>
          <a:p>
            <a:r>
              <a:rPr lang="en-US" dirty="0"/>
              <a:t>Why don’t we have skyscrapers in the suburbs?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8E516-F78A-368A-3444-D469DDE5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63" y="1628089"/>
            <a:ext cx="6238823" cy="51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9F826C5-89A5-A5D0-05B9-9A79513CB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263"/>
            <a:ext cx="12192000" cy="44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41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57D7-26C1-2C91-0CC7-F689B4F7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Evaluate Curves inside vs. outside boundary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8D6827-FD0A-638E-E6D4-E823909B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1" y="2021788"/>
            <a:ext cx="8942173" cy="447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AB56-9614-5D61-DB63-50EF7BCF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summary</a:t>
            </a:r>
          </a:p>
        </p:txBody>
      </p:sp>
      <p:pic>
        <p:nvPicPr>
          <p:cNvPr id="7" name="Content Placeholder 6" descr="A bus driving down a road&#10;&#10;Description automatically generated">
            <a:extLst>
              <a:ext uri="{FF2B5EF4-FFF2-40B4-BE49-F238E27FC236}">
                <a16:creationId xmlns:a16="http://schemas.microsoft.com/office/drawing/2014/main" id="{47E9CEBF-95E2-714A-A171-0F21FBE8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704" y="1825625"/>
            <a:ext cx="615881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35046-D3EF-3D3F-207F-434413D1B70F}"/>
              </a:ext>
            </a:extLst>
          </p:cNvPr>
          <p:cNvSpPr txBox="1"/>
          <p:nvPr/>
        </p:nvSpPr>
        <p:spPr>
          <a:xfrm>
            <a:off x="777240" y="6488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FFFFFF"/>
                </a:solidFill>
                <a:effectLst/>
                <a:latin typeface="YouTube Noto"/>
                <a:hlinkClick r:id="rId3"/>
              </a:rPr>
              <a:t>https://youtu.be/Gm-KrSqy1EM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3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8E4-3E08-8855-7B4A-57F109BC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Lancaster, 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9BBA-EBAE-2FFA-205C-4ED94A41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06" y="1700857"/>
            <a:ext cx="5523470" cy="5167312"/>
          </a:xfrm>
        </p:spPr>
        <p:txBody>
          <a:bodyPr/>
          <a:lstStyle/>
          <a:p>
            <a:r>
              <a:rPr lang="en-US" dirty="0"/>
              <a:t>1988 – Lancaster County named a “most endangered place”.</a:t>
            </a:r>
          </a:p>
          <a:p>
            <a:r>
              <a:rPr lang="en-US" dirty="0"/>
              <a:t>1993 – Lancaster County Planning Commission added growth management to its comprehensive plan.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County in PA to have growth boundaries.</a:t>
            </a:r>
          </a:p>
          <a:p>
            <a:r>
              <a:rPr lang="en-US" dirty="0"/>
              <a:t>But counties have no power to enforce land use laws.</a:t>
            </a:r>
          </a:p>
        </p:txBody>
      </p:sp>
      <p:pic>
        <p:nvPicPr>
          <p:cNvPr id="8194" name="Picture 2" descr="Seeds of Concern: Urban Growth Areas: Are they working here?">
            <a:extLst>
              <a:ext uri="{FF2B5EF4-FFF2-40B4-BE49-F238E27FC236}">
                <a16:creationId xmlns:a16="http://schemas.microsoft.com/office/drawing/2014/main" id="{A69F1EC9-F919-427C-BC8E-EEDCF731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25" y="1690688"/>
            <a:ext cx="5084635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89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8206-E83F-8825-B953-4F2EEAF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Urban Growth Boundaries?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90B9-43B6-CFA1-46DD-BE2CDFCE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use planning line to control urban expansion onto farm and forest lands.</a:t>
            </a:r>
          </a:p>
        </p:txBody>
      </p:sp>
      <p:pic>
        <p:nvPicPr>
          <p:cNvPr id="1026" name="Picture 2" descr="Portland's Urban Growth Boundary Plots City Versus Country - Modern Farmer">
            <a:extLst>
              <a:ext uri="{FF2B5EF4-FFF2-40B4-BE49-F238E27FC236}">
                <a16:creationId xmlns:a16="http://schemas.microsoft.com/office/drawing/2014/main" id="{E746C79C-0F71-B19E-DC3A-A5142515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7" y="2629585"/>
            <a:ext cx="5357799" cy="40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) Combined urban growth boundary (UGB) of the Portland, Oregon and... |  Download Scientific Diagram">
            <a:extLst>
              <a:ext uri="{FF2B5EF4-FFF2-40B4-BE49-F238E27FC236}">
                <a16:creationId xmlns:a16="http://schemas.microsoft.com/office/drawing/2014/main" id="{8F9A22A3-4FFF-78DE-A045-502B1B68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910" y="2629585"/>
            <a:ext cx="6217054" cy="354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33A7-7BF5-B223-16D5-36D25873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253331"/>
            <a:ext cx="106591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“A tool that can be used to build upon and implement a comprehensive plan”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E6922-FAFD-1656-78F7-0366A7517205}"/>
              </a:ext>
            </a:extLst>
          </p:cNvPr>
          <p:cNvSpPr txBox="1"/>
          <p:nvPr/>
        </p:nvSpPr>
        <p:spPr>
          <a:xfrm>
            <a:off x="451944" y="6103910"/>
            <a:ext cx="1125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heinonline.org</a:t>
            </a:r>
            <a:r>
              <a:rPr lang="en-US" dirty="0"/>
              <a:t>/HOL/</a:t>
            </a:r>
            <a:r>
              <a:rPr lang="en-US" dirty="0" err="1"/>
              <a:t>Page?collection</a:t>
            </a:r>
            <a:r>
              <a:rPr lang="en-US" dirty="0"/>
              <a:t>=</a:t>
            </a:r>
            <a:r>
              <a:rPr lang="en-US" dirty="0" err="1"/>
              <a:t>journals&amp;handle</a:t>
            </a:r>
            <a:r>
              <a:rPr lang="en-US" dirty="0"/>
              <a:t>=</a:t>
            </a:r>
            <a:r>
              <a:rPr lang="en-US" dirty="0" err="1"/>
              <a:t>hein.journals</a:t>
            </a:r>
            <a:r>
              <a:rPr lang="en-US" dirty="0"/>
              <a:t>/tempnlt24&amp;id=152&amp;men_tab=</a:t>
            </a:r>
            <a:r>
              <a:rPr lang="en-US" dirty="0" err="1"/>
              <a:t>srchresults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8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8A9A-7ACC-C5CB-85B8-FFCC200B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sprawl?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30400-51FC-2B2A-16AC-A83F833D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Disconnectivity</a:t>
            </a:r>
            <a:r>
              <a:rPr lang="en-US" altLang="zh-CN" dirty="0"/>
              <a:t>, low density, car-centered</a:t>
            </a:r>
            <a:endParaRPr lang="en-US" dirty="0"/>
          </a:p>
          <a:p>
            <a:r>
              <a:rPr lang="en-US" dirty="0"/>
              <a:t>Why do we have sprawl?</a:t>
            </a:r>
          </a:p>
          <a:p>
            <a:r>
              <a:rPr lang="en-US" dirty="0"/>
              <a:t>Is it bad?</a:t>
            </a:r>
          </a:p>
        </p:txBody>
      </p:sp>
    </p:spTree>
    <p:extLst>
      <p:ext uri="{BB962C8B-B14F-4D97-AF65-F5344CB8AC3E}">
        <p14:creationId xmlns:p14="http://schemas.microsoft.com/office/powerpoint/2010/main" val="339873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076E-14EC-5C7E-704F-EBD3331B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the APA…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211B8-09FA-D05A-273F-F61EC52C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UGBs should be established to “promote </a:t>
            </a:r>
            <a:r>
              <a:rPr lang="en-US" sz="4800" dirty="0">
                <a:solidFill>
                  <a:schemeClr val="accent2"/>
                </a:solidFill>
              </a:rPr>
              <a:t>compact and contiguous </a:t>
            </a:r>
            <a:r>
              <a:rPr lang="en-US" sz="4800" dirty="0"/>
              <a:t>development patterns that can be </a:t>
            </a:r>
            <a:r>
              <a:rPr lang="en-US" sz="4800" dirty="0">
                <a:solidFill>
                  <a:schemeClr val="accent2"/>
                </a:solidFill>
              </a:rPr>
              <a:t>efficiently served </a:t>
            </a:r>
            <a:r>
              <a:rPr lang="en-US" sz="4800" dirty="0"/>
              <a:t>by public services and to </a:t>
            </a:r>
            <a:r>
              <a:rPr lang="en-US" sz="4800" dirty="0">
                <a:solidFill>
                  <a:schemeClr val="accent2"/>
                </a:solidFill>
              </a:rPr>
              <a:t>preserve or protect </a:t>
            </a:r>
            <a:r>
              <a:rPr lang="en-US" sz="4800" dirty="0"/>
              <a:t>open space, agricultural land, and environmentally sensitive areas”</a:t>
            </a:r>
          </a:p>
        </p:txBody>
      </p:sp>
    </p:spTree>
    <p:extLst>
      <p:ext uri="{BB962C8B-B14F-4D97-AF65-F5344CB8AC3E}">
        <p14:creationId xmlns:p14="http://schemas.microsoft.com/office/powerpoint/2010/main" val="28459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6C2F-37F6-08D3-BFCA-C918A0BE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C9DB-FD9F-F3BF-48F1-528BF2F3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They should include or permit existing or proposed land uses at densities and intensities sufficient to permit urban growth that is projected for the region for the succeeding 20-year period.</a:t>
            </a:r>
          </a:p>
        </p:txBody>
      </p:sp>
    </p:spTree>
    <p:extLst>
      <p:ext uri="{BB962C8B-B14F-4D97-AF65-F5344CB8AC3E}">
        <p14:creationId xmlns:p14="http://schemas.microsoft.com/office/powerpoint/2010/main" val="273313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rban Growth Boundary History.">
            <a:extLst>
              <a:ext uri="{FF2B5EF4-FFF2-40B4-BE49-F238E27FC236}">
                <a16:creationId xmlns:a16="http://schemas.microsoft.com/office/drawing/2014/main" id="{56F87CD9-8C67-CF88-BD9B-238ABD9B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0"/>
            <a:ext cx="8791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0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DB26-9D8E-8E06-8613-CE338720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in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5777-1DD0-80AA-9F20-698F81ED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good population projection to determine the rate of urban development and how much land to include inside the boundary.</a:t>
            </a:r>
          </a:p>
          <a:p>
            <a:pPr lvl="1"/>
            <a:r>
              <a:rPr lang="en-US" dirty="0"/>
              <a:t>Too little </a:t>
            </a:r>
            <a:r>
              <a:rPr lang="en-US" dirty="0">
                <a:sym typeface="Wingdings" pitchFamily="2" charset="2"/>
              </a:rPr>
              <a:t> Land price inflation</a:t>
            </a:r>
          </a:p>
          <a:p>
            <a:pPr lvl="1"/>
            <a:r>
              <a:rPr lang="en-US" dirty="0">
                <a:sym typeface="Wingdings" pitchFamily="2" charset="2"/>
              </a:rPr>
              <a:t>Too much  Won’t prevent sprawl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9199-DDF4-890D-22A0-DFAA485E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9B05-AB0F-4D54-1764-8351B866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Questionable:</a:t>
            </a:r>
          </a:p>
          <a:p>
            <a:pPr lvl="1"/>
            <a:r>
              <a:rPr lang="en-US" dirty="0"/>
              <a:t>Some find it has diverted growth (Portland, OR)</a:t>
            </a:r>
          </a:p>
          <a:p>
            <a:pPr lvl="1"/>
            <a:r>
              <a:rPr lang="en-US" dirty="0"/>
              <a:t>Increased densification (larger homes but smaller lots)</a:t>
            </a:r>
          </a:p>
          <a:p>
            <a:pPr lvl="1"/>
            <a:r>
              <a:rPr lang="en-US" dirty="0"/>
              <a:t>Higher land prices?</a:t>
            </a:r>
          </a:p>
        </p:txBody>
      </p:sp>
    </p:spTree>
    <p:extLst>
      <p:ext uri="{BB962C8B-B14F-4D97-AF65-F5344CB8AC3E}">
        <p14:creationId xmlns:p14="http://schemas.microsoft.com/office/powerpoint/2010/main" val="339516848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_2SEEDS">
      <a:dk1>
        <a:srgbClr val="000000"/>
      </a:dk1>
      <a:lt1>
        <a:srgbClr val="FFFFFF"/>
      </a:lt1>
      <a:dk2>
        <a:srgbClr val="1B2C30"/>
      </a:dk2>
      <a:lt2>
        <a:srgbClr val="F0F0F3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3B5DB1"/>
      </a:accent6>
      <a:hlink>
        <a:srgbClr val="6869CC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339</Words>
  <Application>Microsoft Office PowerPoint</Application>
  <PresentationFormat>Widescreen</PresentationFormat>
  <Paragraphs>37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AvenirNext LT Pro Medium</vt:lpstr>
      <vt:lpstr>YouTube Noto</vt:lpstr>
      <vt:lpstr>Arial</vt:lpstr>
      <vt:lpstr>Calibri</vt:lpstr>
      <vt:lpstr>Gill Sans Nova</vt:lpstr>
      <vt:lpstr>Wingdings</vt:lpstr>
      <vt:lpstr>ConfettiVTI</vt:lpstr>
      <vt:lpstr>The Case of Urban Growth Boundaries</vt:lpstr>
      <vt:lpstr>What are Urban Growth Boundaries?</vt:lpstr>
      <vt:lpstr>PowerPoint Presentation</vt:lpstr>
      <vt:lpstr>What is sprawl?</vt:lpstr>
      <vt:lpstr>According to the APA…</vt:lpstr>
      <vt:lpstr>Furthermore…</vt:lpstr>
      <vt:lpstr>PowerPoint Presentation</vt:lpstr>
      <vt:lpstr>Tricky in Principle</vt:lpstr>
      <vt:lpstr>Do they work?</vt:lpstr>
      <vt:lpstr>Sometimes Densification Happens without UGBs</vt:lpstr>
      <vt:lpstr>PowerPoint Presentation</vt:lpstr>
      <vt:lpstr>How can we evaluate the impact?</vt:lpstr>
      <vt:lpstr>PowerPoint Presentation</vt:lpstr>
      <vt:lpstr>Evaluate Curves inside vs. outside boundary</vt:lpstr>
      <vt:lpstr>A nice summary</vt:lpstr>
      <vt:lpstr>The Case of Lancaster, 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Case of Urban Growth Boundaries</dc:title>
  <dc:creator>Delmelle, Elizabeth</dc:creator>
  <cp:lastModifiedBy>Yang, Junyi</cp:lastModifiedBy>
  <cp:revision>5</cp:revision>
  <dcterms:created xsi:type="dcterms:W3CDTF">2024-02-14T19:40:24Z</dcterms:created>
  <dcterms:modified xsi:type="dcterms:W3CDTF">2024-02-16T18:03:15Z</dcterms:modified>
</cp:coreProperties>
</file>